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043C0E-FDE3-4D41-AB40-4AC417F893F5}">
  <a:tblStyle styleId="{3A043C0E-FDE3-4D41-AB40-4AC417F893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bbb78d8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fbbb78d8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fbbb78d8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fbbb78d8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fbbb78d8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fbbb78d8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fbbb78d8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fbbb78d8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fbbb78d8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fbbb78d8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fbbb78d8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fbbb78d8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fbbb78d8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fbbb78d8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fbbb78d8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fbbb78d8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fbbb78d8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fbbb78d8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fbbb78d8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fbbb78d8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fbbb78d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fbbb78d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fbbb78d8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fbbb78d8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fbbb78d8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fbbb78d8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fbbb78d8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fbbb78d8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fbbb78d8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fbbb78d8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fbbb78d8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fbbb78d8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fbbb78d8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fbbb78d8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bbb78d8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fbbb78d8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fbbb78d8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fbbb78d8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hyperlink" Target="https://www.kaggle.com/datasets/mateuszbuda/lgg-mri-segmentation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nbia.cancerimagingarchive.net/nbia-search/?MinNumberOfStudiesCriteria=1&amp;CollectionCriteria=Lung-PET-CT-Dx" TargetMode="External"/><Relationship Id="rId6" Type="http://schemas.openxmlformats.org/officeDocument/2006/relationships/hyperlink" Target="https://nihcc.app.box.com/v/ChestXray-NIHCC/folder/37178474737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arxiv.org/abs/2006.09882" TargetMode="External"/><Relationship Id="rId22" Type="http://schemas.openxmlformats.org/officeDocument/2006/relationships/hyperlink" Target="https://github.com/lightly-ai/lightly" TargetMode="External"/><Relationship Id="rId21" Type="http://schemas.openxmlformats.org/officeDocument/2006/relationships/hyperlink" Target="https://docs.lightly.ai/self-supervised-learning/getting_started/lightly_at_a_glance.html" TargetMode="External"/><Relationship Id="rId24" Type="http://schemas.openxmlformats.org/officeDocument/2006/relationships/hyperlink" Target="https://www.kaggle.com/datasets/sartajbhuvaji/brain-tumor-classification-mri" TargetMode="External"/><Relationship Id="rId23" Type="http://schemas.openxmlformats.org/officeDocument/2006/relationships/hyperlink" Target="https://www.kaggle.com/datasets/navoneel/brain-mri-images-for-brain-tumor-detect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search/cs?searchtype=author&amp;query=Chen,+T" TargetMode="External"/><Relationship Id="rId4" Type="http://schemas.openxmlformats.org/officeDocument/2006/relationships/hyperlink" Target="https://arxiv.org/search/cs?searchtype=author&amp;query=Kornblith,+S" TargetMode="External"/><Relationship Id="rId9" Type="http://schemas.openxmlformats.org/officeDocument/2006/relationships/hyperlink" Target="https://arxiv.org/search/cs?searchtype=author&amp;query=Jing,+L" TargetMode="External"/><Relationship Id="rId26" Type="http://schemas.openxmlformats.org/officeDocument/2006/relationships/hyperlink" Target="https://www.kaggle.com/datasets/nikhilshingadiya/tinyimagenet200" TargetMode="External"/><Relationship Id="rId25" Type="http://schemas.openxmlformats.org/officeDocument/2006/relationships/hyperlink" Target="https://www.kaggle.com/datasets/ahmedhamada0/brain-tumor-detection?select=no" TargetMode="External"/><Relationship Id="rId28" Type="http://schemas.openxmlformats.org/officeDocument/2006/relationships/hyperlink" Target="https://nbia.cancerimagingarchive.net/nbia-search/?MinNumberOfStudiesCriteria=1&amp;CollectionCriteria=Lung-PET-CT-Dx" TargetMode="External"/><Relationship Id="rId27" Type="http://schemas.openxmlformats.org/officeDocument/2006/relationships/hyperlink" Target="https://www.kaggle.com/datasets/mateuszbuda/lgg-mri-segmentation" TargetMode="External"/><Relationship Id="rId5" Type="http://schemas.openxmlformats.org/officeDocument/2006/relationships/hyperlink" Target="https://arxiv.org/search/cs?searchtype=author&amp;query=Norouzi,+M" TargetMode="External"/><Relationship Id="rId6" Type="http://schemas.openxmlformats.org/officeDocument/2006/relationships/hyperlink" Target="https://arxiv.org/search/cs?searchtype=author&amp;query=Hinton,+G" TargetMode="External"/><Relationship Id="rId29" Type="http://schemas.openxmlformats.org/officeDocument/2006/relationships/hyperlink" Target="https://nihcc.app.box.com/v/ChestXray-NIHCC/folder/37178474737" TargetMode="External"/><Relationship Id="rId7" Type="http://schemas.openxmlformats.org/officeDocument/2006/relationships/hyperlink" Target="https://arxiv.org/abs/2002.05709" TargetMode="External"/><Relationship Id="rId8" Type="http://schemas.openxmlformats.org/officeDocument/2006/relationships/hyperlink" Target="https://arxiv.org/search/cs?searchtype=author&amp;query=Zbontar,+J" TargetMode="External"/><Relationship Id="rId11" Type="http://schemas.openxmlformats.org/officeDocument/2006/relationships/hyperlink" Target="https://arxiv.org/search/cs?searchtype=author&amp;query=LeCun,+Y" TargetMode="External"/><Relationship Id="rId10" Type="http://schemas.openxmlformats.org/officeDocument/2006/relationships/hyperlink" Target="https://arxiv.org/search/cs?searchtype=author&amp;query=Misra,+I" TargetMode="External"/><Relationship Id="rId13" Type="http://schemas.openxmlformats.org/officeDocument/2006/relationships/hyperlink" Target="https://arxiv.org/abs/2103.03230" TargetMode="External"/><Relationship Id="rId12" Type="http://schemas.openxmlformats.org/officeDocument/2006/relationships/hyperlink" Target="https://arxiv.org/search/cs?searchtype=author&amp;query=Deny,+S" TargetMode="External"/><Relationship Id="rId15" Type="http://schemas.openxmlformats.org/officeDocument/2006/relationships/hyperlink" Target="https://arxiv.org/search/cs?searchtype=author&amp;query=Misra,+I" TargetMode="External"/><Relationship Id="rId14" Type="http://schemas.openxmlformats.org/officeDocument/2006/relationships/hyperlink" Target="https://arxiv.org/search/cs?searchtype=author&amp;query=Caron,+M" TargetMode="External"/><Relationship Id="rId17" Type="http://schemas.openxmlformats.org/officeDocument/2006/relationships/hyperlink" Target="https://arxiv.org/search/cs?searchtype=author&amp;query=Goyal,+P" TargetMode="External"/><Relationship Id="rId16" Type="http://schemas.openxmlformats.org/officeDocument/2006/relationships/hyperlink" Target="https://arxiv.org/search/cs?searchtype=author&amp;query=Mairal,+J" TargetMode="External"/><Relationship Id="rId19" Type="http://schemas.openxmlformats.org/officeDocument/2006/relationships/hyperlink" Target="https://arxiv.org/search/cs?searchtype=author&amp;query=Joulin,+A" TargetMode="External"/><Relationship Id="rId18" Type="http://schemas.openxmlformats.org/officeDocument/2006/relationships/hyperlink" Target="https://arxiv.org/search/cs?searchtype=author&amp;query=Bojanowski,+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hyperlink" Target="https://arxiv.org/abs/2002.05709" TargetMode="External"/><Relationship Id="rId7" Type="http://schemas.openxmlformats.org/officeDocument/2006/relationships/hyperlink" Target="https://arxiv.org/abs/2103.03230" TargetMode="External"/><Relationship Id="rId8" Type="http://schemas.openxmlformats.org/officeDocument/2006/relationships/hyperlink" Target="https://arxiv.org/abs/2006.0988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hyperlink" Target="https://docs.lightly.ai/self-supervised-learning/getting_started/lightly_at_a_glance.html" TargetMode="External"/><Relationship Id="rId6" Type="http://schemas.openxmlformats.org/officeDocument/2006/relationships/hyperlink" Target="https://github.com/lightly-ai/lightl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kaggle.com/datasets/navoneel/brain-mri-images-for-brain-tumor-detection" TargetMode="External"/><Relationship Id="rId6" Type="http://schemas.openxmlformats.org/officeDocument/2006/relationships/hyperlink" Target="https://www.kaggle.com/datasets/sartajbhuvaji/brain-tumor-classification-mri" TargetMode="External"/><Relationship Id="rId7" Type="http://schemas.openxmlformats.org/officeDocument/2006/relationships/hyperlink" Target="https://www.kaggle.com/datasets/ahmedhamada0/brain-tumor-detection?select=no" TargetMode="External"/><Relationship Id="rId8" Type="http://schemas.openxmlformats.org/officeDocument/2006/relationships/hyperlink" Target="https://www.kaggle.com/datasets/nikhilshingadiya/tinyimagenet2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70575" y="265525"/>
            <a:ext cx="85206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IE 643 END TERM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29400" y="1734600"/>
            <a:ext cx="42426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:  Runtime (T)error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Karthikeyan J                            (21d170021)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Akash </a:t>
            </a:r>
            <a:r>
              <a:rPr lang="en-GB"/>
              <a:t>Sansugu </a:t>
            </a:r>
            <a:r>
              <a:rPr lang="en-GB"/>
              <a:t>Palaniswami   (21d171001)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26050" y="3438700"/>
            <a:ext cx="7567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 PAPER</a:t>
            </a:r>
            <a:r>
              <a:rPr lang="en-GB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Robust Alzheimer’s Progression Modeling using Cross Domain Self-Supervised Deep Learning 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661275"/>
            <a:ext cx="31521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c) Masked Brain MRIs (used data from kaggle dataset </a:t>
            </a:r>
            <a:r>
              <a:rPr baseline="30000" lang="en-GB" sz="1600"/>
              <a:t>[10] </a:t>
            </a:r>
            <a:r>
              <a:rPr lang="en-GB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d) CT Scans </a:t>
            </a:r>
            <a:r>
              <a:rPr lang="en-GB" sz="1600"/>
              <a:t>(used data from </a:t>
            </a:r>
            <a:r>
              <a:rPr baseline="30000" lang="en-GB" sz="1600"/>
              <a:t>[11]</a:t>
            </a:r>
            <a:r>
              <a:rPr lang="en-GB" sz="1600"/>
              <a:t> to make custom dataset on kaggle)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e) X rays (used data from </a:t>
            </a:r>
            <a:r>
              <a:rPr baseline="30000" lang="en-GB" sz="1600"/>
              <a:t>[12]</a:t>
            </a:r>
            <a:r>
              <a:rPr lang="en-GB" sz="1600"/>
              <a:t> to make custom dataset on kaggle)</a:t>
            </a:r>
            <a:endParaRPr sz="1600"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 (Contd ..)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50" y="709825"/>
            <a:ext cx="1687000" cy="16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269625" y="4274975"/>
            <a:ext cx="8760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[10] - </a:t>
            </a: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https://www.kaggle.com/datasets/mateuszbuda/lgg-mri-segmentation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[11] - </a:t>
            </a: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https://nbia.cancerimagingarchive.net/nbia-search/?MinNumberOfStudiesCriteria=1&amp;CollectionCriteria=Lung-PET-CT-Dx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[12] - </a:t>
            </a:r>
            <a:r>
              <a:rPr lang="en-GB" sz="10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https://nihcc.app.box.com/v/ChestXray-NIHCC/folder/37178474737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3725" y="710913"/>
            <a:ext cx="1686999" cy="16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0600" y="702136"/>
            <a:ext cx="1687000" cy="170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97600" y="2445375"/>
            <a:ext cx="1846400" cy="202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8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 (Contd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661300"/>
            <a:ext cx="8520600" cy="4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2) Creating Pretraining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5" y="2037386"/>
            <a:ext cx="4432624" cy="223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75" y="985200"/>
            <a:ext cx="4264349" cy="37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8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 (Contd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661300"/>
            <a:ext cx="4611000" cy="4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3) Using this trained resnet backbone to create a new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4) Performing training and validation for this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" y="2468174"/>
            <a:ext cx="4610999" cy="2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875" y="1039600"/>
            <a:ext cx="4018976" cy="38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 (Contd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5) Evaluating the best models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5" y="1652625"/>
            <a:ext cx="5082226" cy="30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 (Contd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6) Doing the Cross Domain Self Supervised Learning (CDSSL)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60" y="1627450"/>
            <a:ext cx="4014465" cy="29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0" y="1627450"/>
            <a:ext cx="3688276" cy="29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9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OF THE EXPERIMENT</a:t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28725"/>
            <a:ext cx="8520600" cy="30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Experiment on Brain MRI and Natural Images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27"/>
          <p:cNvGraphicFramePr/>
          <p:nvPr/>
        </p:nvGraphicFramePr>
        <p:xfrm>
          <a:off x="808525" y="198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{3A043C0E-FDE3-4D41-AB40-4AC417F893F5}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6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DATASET USED FOR PRETRAINING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SIMCLR PRETRAINING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BARLOW TWINS PRETRAINING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SWAV PRETRAINING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UNTRAINED RESNET</a:t>
                      </a:r>
                      <a:endParaRPr b="1"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BRAIN MRI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2.329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1.008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1.050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1.106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TINY IMAGENET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1.445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1.032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1.106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341250" y="217050"/>
            <a:ext cx="8122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2) EXPERIMENTS ON XRAY, CT SCANS AND MASKED BRAIN MRI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341250" y="95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{3A043C0E-FDE3-4D41-AB40-4AC417F893F5}</a:tableStyleId>
              </a:tblPr>
              <a:tblGrid>
                <a:gridCol w="1683600"/>
                <a:gridCol w="1683600"/>
                <a:gridCol w="1683600"/>
                <a:gridCol w="1683600"/>
                <a:gridCol w="168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DATASET USED FOR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SIMCLR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BARLOW TWINS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SWAV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UNTRAINED RESNET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MASKED BRAIN MRI IMAGES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1.585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1.102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1.183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1.106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X RAYS OF CHEST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1.700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1.098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1.191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1.106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CT SCANS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1.206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1.092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1.275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1.106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" name="Google Shape;182;p28"/>
          <p:cNvSpPr txBox="1"/>
          <p:nvPr/>
        </p:nvSpPr>
        <p:spPr>
          <a:xfrm>
            <a:off x="341250" y="3065225"/>
            <a:ext cx="73617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3) EXPERIMENT ON THE CROSS DOMAIN PRETRAINING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3" name="Google Shape;183;p28"/>
          <p:cNvGraphicFramePr/>
          <p:nvPr/>
        </p:nvGraphicFramePr>
        <p:xfrm>
          <a:off x="402600" y="37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{3A043C0E-FDE3-4D41-AB40-4AC417F893F5}</a:tableStyleId>
              </a:tblPr>
              <a:tblGrid>
                <a:gridCol w="2796475"/>
                <a:gridCol w="2796475"/>
                <a:gridCol w="2796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DATASET USED FOR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BARLOW TWINS PRETRAINING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UNTRAINED RESNET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NATURAL IMAGES AND THEN BRAIN MRI IMAGES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1.021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1.106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Pretraining on the models shows better results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Datasets used in paper still prove to be better than the medical images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Better results could be possible by modifying the parameters and performing validation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FUTURE DIRECTIONS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Application to the </a:t>
            </a:r>
            <a:r>
              <a:rPr lang="en-GB"/>
              <a:t>healthcare</a:t>
            </a:r>
            <a:r>
              <a:rPr lang="en-GB"/>
              <a:t> industry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Quite practically useful given computational resources and large datasets for pretraining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44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[1] -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Ting Chen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Kornblith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Mohammad Norouzi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Geoffrey Hinton</a:t>
            </a:r>
            <a:r>
              <a:rPr i="1" lang="en-GB" sz="1000">
                <a:solidFill>
                  <a:schemeClr val="dk1"/>
                </a:solidFill>
              </a:rPr>
              <a:t>,</a:t>
            </a:r>
            <a:r>
              <a:rPr i="1" lang="en-GB" sz="1000">
                <a:solidFill>
                  <a:schemeClr val="dk1"/>
                </a:solidFill>
              </a:rPr>
              <a:t> </a:t>
            </a:r>
            <a:r>
              <a:rPr i="1"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Simple Framework for Contrastive Learning of Visual Representations</a:t>
            </a:r>
            <a:endParaRPr i="1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https://arxiv.org/abs/2002.05709</a:t>
            </a:r>
            <a:r>
              <a:rPr lang="en-GB" sz="1000">
                <a:solidFill>
                  <a:schemeClr val="dk1"/>
                </a:solidFill>
              </a:rPr>
              <a:t> (Research paper for SimCLR model)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[2] -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Jure Zbontar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 Jing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Ishan Misra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Yann LeCun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Stéphane Deny</a:t>
            </a:r>
            <a:r>
              <a:rPr lang="en-GB" sz="1000">
                <a:solidFill>
                  <a:schemeClr val="dk1"/>
                </a:solidFill>
              </a:rPr>
              <a:t>, </a:t>
            </a:r>
            <a:r>
              <a:rPr i="1"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Barlow Twins: Self-Supervised Learning via Redundancy Reduction</a:t>
            </a:r>
            <a:endParaRPr i="1" sz="1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https://arxiv.org/abs/2103.03230</a:t>
            </a:r>
            <a:r>
              <a:rPr lang="en-GB" sz="1000">
                <a:solidFill>
                  <a:schemeClr val="dk1"/>
                </a:solidFill>
              </a:rPr>
              <a:t> (Research paper for Barlow Twins model)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[3] -</a:t>
            </a:r>
            <a:r>
              <a:rPr lang="en-GB" sz="1000" u="sng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Mathilde Caron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Ishan Misra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Julien Mairal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Priya Goyal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Piotr Bojanowski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Armand Joulin</a:t>
            </a:r>
            <a:r>
              <a:rPr lang="en-GB" sz="1000">
                <a:solidFill>
                  <a:schemeClr val="dk1"/>
                </a:solidFill>
              </a:rPr>
              <a:t>, </a:t>
            </a:r>
            <a:r>
              <a:rPr i="1" lang="en-GB" sz="10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Unsupervised Learning of Visual Features by Contrasting Cluster Assignments</a:t>
            </a:r>
            <a:r>
              <a:rPr i="1" lang="en-GB" sz="1000">
                <a:solidFill>
                  <a:schemeClr val="dk1"/>
                </a:solidFill>
              </a:rPr>
              <a:t>    </a:t>
            </a:r>
            <a:r>
              <a:rPr lang="en-GB" sz="1000" u="sng">
                <a:solidFill>
                  <a:schemeClr val="dk1"/>
                </a:solid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https://arxiv.org/abs/2006.09882</a:t>
            </a:r>
            <a:r>
              <a:rPr lang="en-GB" sz="1000">
                <a:solidFill>
                  <a:schemeClr val="dk1"/>
                </a:solidFill>
              </a:rPr>
              <a:t> (Research paper for SwAV model)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6692350" y="4398350"/>
            <a:ext cx="231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311700" y="1765488"/>
            <a:ext cx="86847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[4] - (Documentation for Lightly SSL)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https://docs.lightly.ai/self-supervised-learning/getting_started/lightly_at_a_glance.html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[5] - (Github of Lightly SSL)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https://github.com/lightly-ai/lightly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(3 kaggle datasets used for brain MRI datasets)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[6] 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https://www.kaggle.com/datasets/navoneel/brain-mri-images-for-brain-tumor-detection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[7] -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https://www.kaggle.com/datasets/sartajbhuvaji/brain-tumor-classification-mri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			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[8] -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https://www.kaggle.com/datasets/ahmedhamada0/brain-tumor-detection?select=no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[9] - ( Kaggle dataset for Natural Images)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https://www.kaggle.com/datasets/nikhilshingadiya/tinyimagenet200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11700" y="3733450"/>
            <a:ext cx="8760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[10] - (Kaggle dataset used for Masked Brain MRI images) -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https://www.kaggle.com/datasets/mateuszbuda/lgg-mri-segmentation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[11] - (Dataset source for CT scans)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https://nbia.cancerimagingarchive.net/nbia-search/?MinNumberOfStudiesCriteria=1&amp;CollectionCriteria=Lung-PET-CT-Dx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[12] -(Dataset source for Chest X rays) </a:t>
            </a:r>
            <a:r>
              <a:rPr lang="en-GB" sz="10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https://nihcc.app.box.com/v/ChestXray-NIHCC/folder/37178474737</a:t>
            </a:r>
            <a:r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Problem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Self-Supervised Pretraining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 done before Mid-term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Major comments during mid term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addressed these 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 done after mid-term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Possible Future Directions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project is to study how Self Supervised Learning can be used to enhance fine-tuning tasks.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Motivation: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Lack of quality labelled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Relatively excess unlabelled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 Supervised Pretraining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50" y="620175"/>
            <a:ext cx="3960324" cy="17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275" y="513850"/>
            <a:ext cx="3714027" cy="19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575" y="2707225"/>
            <a:ext cx="4275625" cy="186526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32900" y="2479075"/>
            <a:ext cx="13230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SimCLR </a:t>
            </a:r>
            <a:r>
              <a:rPr baseline="30000"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endParaRPr baseline="30000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876725" y="4572500"/>
            <a:ext cx="13230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SwAV</a:t>
            </a: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aseline="30000"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031400" y="2508650"/>
            <a:ext cx="17652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Barlow Twins</a:t>
            </a:r>
            <a:r>
              <a:rPr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aseline="30000" lang="en-GB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8250" y="4364050"/>
            <a:ext cx="28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[1] - </a:t>
            </a:r>
            <a:r>
              <a:rPr lang="en-GB" sz="1200" u="sng">
                <a:solidFill>
                  <a:schemeClr val="hlink"/>
                </a:solidFill>
                <a:hlinkClick r:id="rId6"/>
              </a:rPr>
              <a:t>https://arxiv.org/abs/2002.05709</a:t>
            </a: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[2] - </a:t>
            </a:r>
            <a:r>
              <a:rPr lang="en-GB" sz="1200" u="sng">
                <a:solidFill>
                  <a:schemeClr val="hlink"/>
                </a:solidFill>
                <a:hlinkClick r:id="rId7"/>
              </a:rPr>
              <a:t>https://arxiv.org/abs/2103.03230</a:t>
            </a: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330625" y="4430250"/>
            <a:ext cx="2691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[3] - </a:t>
            </a:r>
            <a:r>
              <a:rPr lang="en-GB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https://arxiv.org/abs/2006.09882</a:t>
            </a:r>
            <a:r>
              <a:rPr lang="en-GB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before mid-term project review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553700"/>
            <a:ext cx="85206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pretrained models found on internet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Performed regression on CDR scores over small dataset of MRI images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R2 as a metric for the regression task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comments during mid-term project review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457750"/>
            <a:ext cx="85206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perform the pretraining on our own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R2 metrics were not looking very good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 a modification, we proposed to do pretraining on other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addressed the comments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2842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Pretraining on our own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0" y="1745625"/>
            <a:ext cx="4207775" cy="257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242" y="1745625"/>
            <a:ext cx="3826058" cy="257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414325" y="4233875"/>
            <a:ext cx="2776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Documentation of 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Lightly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SSL </a:t>
            </a:r>
            <a:r>
              <a:rPr baseline="30000"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</a:t>
            </a:r>
            <a:endParaRPr baseline="30000"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214150" y="4269775"/>
            <a:ext cx="2776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of Lightly SSL </a:t>
            </a:r>
            <a:r>
              <a:rPr baseline="30000"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[5]</a:t>
            </a:r>
            <a:endParaRPr baseline="30000"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02225" y="4568875"/>
            <a:ext cx="86847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[4] - </a:t>
            </a: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https://docs.lightly.ai/self-supervised-learning/getting_started/lightly_at_a_glance.html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[5] - </a:t>
            </a:r>
            <a:r>
              <a:rPr lang="en-GB" sz="1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https://github.com/lightly-ai/lightly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addressed the comments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385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Changing the fine-tuning tasks from Regression to Classification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the pretraining process, we incorporated new medical datasets such 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Masked Brain MRI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CT Scans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X rays of chest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after mid-term project review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720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 exploration / creation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Pretraining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GB"/>
              <a:t>Brain MRI </a:t>
            </a:r>
            <a:r>
              <a:rPr lang="en-GB"/>
              <a:t>(3 datasets from kaggle </a:t>
            </a:r>
            <a:r>
              <a:rPr baseline="30000" lang="en-GB"/>
              <a:t>[6] [7] [8] </a:t>
            </a:r>
            <a:r>
              <a:rPr lang="en-GB"/>
              <a:t>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GB"/>
              <a:t>Natural Images (TinyImagenet-200 from kaggle </a:t>
            </a:r>
            <a:r>
              <a:rPr baseline="30000" lang="en-GB"/>
              <a:t>[9] </a:t>
            </a:r>
            <a:r>
              <a:rPr lang="en-GB"/>
              <a:t>)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50" y="2363150"/>
            <a:ext cx="3636850" cy="18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6201" y="1127975"/>
            <a:ext cx="2533650" cy="3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209650" y="4196375"/>
            <a:ext cx="39894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of images from 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Tiny Imagenet</a:t>
            </a: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-200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219375" y="4196375"/>
            <a:ext cx="25335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of image from Brain MRI dataset</a:t>
            </a:r>
            <a:endParaRPr sz="1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87350" y="4542300"/>
            <a:ext cx="8842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[6] - </a:t>
            </a:r>
            <a:r>
              <a:rPr lang="en-GB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https://www.kaggle.com/datasets/navoneel/brain-mri-images-for-brain-tumor-detection</a:t>
            </a: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			[7] - </a:t>
            </a:r>
            <a:r>
              <a:rPr lang="en-GB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https://www.kaggle.com/datasets/sartajbhuvaji/brain-tumor-classification-mri</a:t>
            </a: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[8] - </a:t>
            </a:r>
            <a:r>
              <a:rPr lang="en-GB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https://www.kaggle.com/datasets/ahmedhamada0/brain-tumor-detection?select=no</a:t>
            </a: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			[9] </a:t>
            </a: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-GB" sz="800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https://www.kaggle.com/datasets/nikhilshingadiya/tinyimagenet200</a:t>
            </a:r>
            <a:r>
              <a:rPr lang="en-GB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